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1"/>
  </p:notesMasterIdLst>
  <p:sldIdLst>
    <p:sldId id="266" r:id="rId2"/>
    <p:sldId id="257" r:id="rId3"/>
    <p:sldId id="258" r:id="rId4"/>
    <p:sldId id="259" r:id="rId5"/>
    <p:sldId id="260" r:id="rId6"/>
    <p:sldId id="261" r:id="rId7"/>
    <p:sldId id="264" r:id="rId8"/>
    <p:sldId id="263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5" d="100"/>
          <a:sy n="35" d="100"/>
        </p:scale>
        <p:origin x="-1229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6E9C58-457E-4A82-A3ED-447A32D6D4B9}" type="datetimeFigureOut">
              <a:rPr lang="ru-RU" smtClean="0"/>
              <a:pPr/>
              <a:t>11.11.2014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B65B5F-748A-4480-B3B1-43CD9E85B4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56927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B65B5F-748A-4480-B3B1-43CD9E85B4A8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14223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B65B5F-748A-4480-B3B1-43CD9E85B4A8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28527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B65B5F-748A-4480-B3B1-43CD9E85B4A8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4467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B65B5F-748A-4480-B3B1-43CD9E85B4A8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17669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B65B5F-748A-4480-B3B1-43CD9E85B4A8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72496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B65B5F-748A-4480-B3B1-43CD9E85B4A8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60220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B65B5F-748A-4480-B3B1-43CD9E85B4A8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30989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0ED88-B769-45EA-82BC-A778FF596362}" type="datetimeFigureOut">
              <a:rPr lang="ru-RU" smtClean="0"/>
              <a:pPr/>
              <a:t>11.11.2014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A4851-F760-4A49-91BA-D30AB04CE0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0ED88-B769-45EA-82BC-A778FF596362}" type="datetimeFigureOut">
              <a:rPr lang="ru-RU" smtClean="0"/>
              <a:pPr/>
              <a:t>11.11.2014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A4851-F760-4A49-91BA-D30AB04CE0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0ED88-B769-45EA-82BC-A778FF596362}" type="datetimeFigureOut">
              <a:rPr lang="ru-RU" smtClean="0"/>
              <a:pPr/>
              <a:t>11.11.2014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A4851-F760-4A49-91BA-D30AB04CE0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0ED88-B769-45EA-82BC-A778FF596362}" type="datetimeFigureOut">
              <a:rPr lang="ru-RU" smtClean="0"/>
              <a:pPr/>
              <a:t>11.11.2014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A4851-F760-4A49-91BA-D30AB04CE0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0ED88-B769-45EA-82BC-A778FF596362}" type="datetimeFigureOut">
              <a:rPr lang="ru-RU" smtClean="0"/>
              <a:pPr/>
              <a:t>11.11.2014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A4851-F760-4A49-91BA-D30AB04CE0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0ED88-B769-45EA-82BC-A778FF596362}" type="datetimeFigureOut">
              <a:rPr lang="ru-RU" smtClean="0"/>
              <a:pPr/>
              <a:t>11.11.2014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A4851-F760-4A49-91BA-D30AB04CE0B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0ED88-B769-45EA-82BC-A778FF596362}" type="datetimeFigureOut">
              <a:rPr lang="ru-RU" smtClean="0"/>
              <a:pPr/>
              <a:t>11.11.2014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A4851-F760-4A49-91BA-D30AB04CE0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0ED88-B769-45EA-82BC-A778FF596362}" type="datetimeFigureOut">
              <a:rPr lang="ru-RU" smtClean="0"/>
              <a:pPr/>
              <a:t>11.11.2014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A4851-F760-4A49-91BA-D30AB04CE0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0ED88-B769-45EA-82BC-A778FF596362}" type="datetimeFigureOut">
              <a:rPr lang="ru-RU" smtClean="0"/>
              <a:pPr/>
              <a:t>11.11.2014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A4851-F760-4A49-91BA-D30AB04CE0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0ED88-B769-45EA-82BC-A778FF596362}" type="datetimeFigureOut">
              <a:rPr lang="ru-RU" smtClean="0"/>
              <a:pPr/>
              <a:t>11.11.2014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07A4851-F760-4A49-91BA-D30AB04CE0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0ED88-B769-45EA-82BC-A778FF596362}" type="datetimeFigureOut">
              <a:rPr lang="ru-RU" smtClean="0"/>
              <a:pPr/>
              <a:t>11.11.2014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A4851-F760-4A49-91BA-D30AB04CE0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E30ED88-B769-45EA-82BC-A778FF596362}" type="datetimeFigureOut">
              <a:rPr lang="ru-RU" smtClean="0"/>
              <a:pPr/>
              <a:t>11.11.2014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D07A4851-F760-4A49-91BA-D30AB04CE0B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476672"/>
            <a:ext cx="7520940" cy="4536504"/>
          </a:xfrm>
        </p:spPr>
        <p:txBody>
          <a:bodyPr/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Геометрическая прогрессия</a:t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в заданиях ОГЭ.</a:t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Учитель математики 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МБОУ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Заворонежская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СОШ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Толмачева Лариса Анатольевна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D:\Documents\картинки к гиа\i (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0727" y="1773238"/>
            <a:ext cx="5472608" cy="1799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1493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140" y="554562"/>
            <a:ext cx="7837487" cy="482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94573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35696" y="4869160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539552" y="2442750"/>
                <a:ext cx="7992888" cy="405950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800" dirty="0" smtClean="0">
                    <a:latin typeface="Times New Roman" pitchFamily="18" charset="0"/>
                    <a:cs typeface="Times New Roman" pitchFamily="18" charset="0"/>
                  </a:rPr>
                  <a:t>     №2</a:t>
                </a:r>
              </a:p>
              <a:p>
                <a:r>
                  <a:rPr lang="ru-RU" sz="2400" dirty="0" smtClean="0">
                    <a:latin typeface="Times New Roman" pitchFamily="18" charset="0"/>
                    <a:cs typeface="Times New Roman" pitchFamily="18" charset="0"/>
                  </a:rPr>
                  <a:t>Найти знаменатель геометрической прогрессии, первый член которой равен 8, второй -4. </a:t>
                </a:r>
              </a:p>
              <a:p>
                <a:r>
                  <a:rPr lang="ru-RU" sz="2800" dirty="0" smtClean="0">
                    <a:latin typeface="Times New Roman" pitchFamily="18" charset="0"/>
                    <a:cs typeface="Times New Roman" pitchFamily="18" charset="0"/>
                  </a:rPr>
                  <a:t>      №3   </a:t>
                </a:r>
              </a:p>
              <a:p>
                <a:r>
                  <a:rPr lang="ru-RU" sz="2400" dirty="0" smtClean="0">
                    <a:latin typeface="Times New Roman" pitchFamily="18" charset="0"/>
                    <a:cs typeface="Times New Roman" pitchFamily="18" charset="0"/>
                  </a:rPr>
                  <a:t>    Найдите третий член геометрической прогрессии, если первый член равен -9, второй 3.</a:t>
                </a:r>
              </a:p>
              <a:p>
                <a:r>
                  <a:rPr lang="ru-RU" sz="2400" dirty="0" smtClean="0">
                    <a:latin typeface="Times New Roman" pitchFamily="18" charset="0"/>
                    <a:cs typeface="Times New Roman" pitchFamily="18" charset="0"/>
                  </a:rPr>
                  <a:t>      </a:t>
                </a:r>
                <a:r>
                  <a:rPr lang="ru-RU" sz="2800" dirty="0" smtClean="0">
                    <a:latin typeface="Times New Roman" pitchFamily="18" charset="0"/>
                    <a:cs typeface="Times New Roman" pitchFamily="18" charset="0"/>
                  </a:rPr>
                  <a:t> №4</a:t>
                </a:r>
              </a:p>
              <a:p>
                <a:r>
                  <a:rPr lang="ru-RU" sz="2400" dirty="0" smtClean="0">
                    <a:latin typeface="Times New Roman" pitchFamily="18" charset="0"/>
                    <a:cs typeface="Times New Roman" pitchFamily="18" charset="0"/>
                  </a:rPr>
                  <a:t>     Геометрическая прогрессия  задана формулой  n - </a:t>
                </a:r>
                <a:r>
                  <a:rPr lang="ru-RU" sz="2400" dirty="0" err="1" smtClean="0">
                    <a:latin typeface="Times New Roman" pitchFamily="18" charset="0"/>
                    <a:cs typeface="Times New Roman" pitchFamily="18" charset="0"/>
                  </a:rPr>
                  <a:t>го</a:t>
                </a:r>
                <a:r>
                  <a:rPr lang="ru-RU" sz="2400" dirty="0" smtClean="0">
                    <a:latin typeface="Times New Roman" pitchFamily="18" charset="0"/>
                    <a:cs typeface="Times New Roman" pitchFamily="18" charset="0"/>
                  </a:rPr>
                  <a:t> члена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 smtClean="0"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𝑏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ru-RU" sz="2400" dirty="0" smtClean="0">
                    <a:latin typeface="Times New Roman" pitchFamily="18" charset="0"/>
                    <a:cs typeface="Times New Roman" pitchFamily="18" charset="0"/>
                  </a:rPr>
                  <a:t>= 3*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 dirty="0" smtClean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ru-RU" sz="2400" b="0" i="1" dirty="0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e>
                      <m:sup>
                        <m:r>
                          <a:rPr lang="en-US" sz="2400" b="0" i="1" dirty="0" smtClean="0">
                            <a:latin typeface="Cambria Math"/>
                            <a:cs typeface="Times New Roman" pitchFamily="18" charset="0"/>
                          </a:rPr>
                          <m:t>𝑛</m:t>
                        </m:r>
                        <m:r>
                          <a:rPr lang="en-US" sz="2400" b="0" i="1" dirty="0" smtClean="0">
                            <a:latin typeface="Cambria Math"/>
                            <a:cs typeface="Times New Roman" pitchFamily="18" charset="0"/>
                          </a:rPr>
                          <m:t>+1</m:t>
                        </m:r>
                      </m:sup>
                    </m:sSup>
                  </m:oMath>
                </a14:m>
                <a:r>
                  <a:rPr lang="ru-RU" sz="2400" dirty="0" smtClean="0">
                    <a:latin typeface="Times New Roman" pitchFamily="18" charset="0"/>
                    <a:cs typeface="Times New Roman" pitchFamily="18" charset="0"/>
                  </a:rPr>
                  <a:t>. Укажите третий член этой прогрессии.         </a:t>
                </a:r>
              </a:p>
              <a:p>
                <a:r>
                  <a:rPr lang="ru-RU" sz="2400" dirty="0" smtClean="0">
                    <a:latin typeface="Times New Roman" pitchFamily="18" charset="0"/>
                    <a:cs typeface="Times New Roman" pitchFamily="18" charset="0"/>
                  </a:rPr>
                  <a:t> </a:t>
                </a:r>
                <a:endParaRPr lang="ru-RU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2442750"/>
                <a:ext cx="7992888" cy="4059509"/>
              </a:xfrm>
              <a:prstGeom prst="rect">
                <a:avLst/>
              </a:prstGeom>
              <a:blipFill rotWithShape="1">
                <a:blip r:embed="rId3" cstate="print"/>
                <a:stretch>
                  <a:fillRect l="-1220" t="-1502" r="-587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490139"/>
            <a:ext cx="4104456" cy="2232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673371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481012"/>
            <a:ext cx="8362950" cy="5895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060827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025" y="620688"/>
            <a:ext cx="7727950" cy="494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959495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038" y="1052737"/>
            <a:ext cx="7780337" cy="45289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392638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467544" y="620688"/>
                <a:ext cx="8496944" cy="411625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800" dirty="0" smtClean="0">
                    <a:latin typeface="Times New Roman" pitchFamily="18" charset="0"/>
                    <a:cs typeface="Times New Roman" pitchFamily="18" charset="0"/>
                  </a:rPr>
                  <a:t>Задача №6</a:t>
                </a:r>
              </a:p>
              <a:p>
                <a:r>
                  <a:rPr lang="ru-RU" sz="2800" dirty="0" smtClean="0">
                    <a:latin typeface="Times New Roman" pitchFamily="18" charset="0"/>
                    <a:cs typeface="Times New Roman" pitchFamily="18" charset="0"/>
                  </a:rPr>
                  <a:t>В </a:t>
                </a:r>
                <a:r>
                  <a:rPr lang="ru-RU" sz="2800" dirty="0">
                    <a:latin typeface="Times New Roman" pitchFamily="18" charset="0"/>
                    <a:cs typeface="Times New Roman" pitchFamily="18" charset="0"/>
                  </a:rPr>
                  <a:t>геометрической прогрессии ( </a:t>
                </a:r>
                <a:r>
                  <a:rPr lang="ru-RU" sz="2800" dirty="0" err="1">
                    <a:latin typeface="Times New Roman" pitchFamily="18" charset="0"/>
                    <a:cs typeface="Times New Roman" pitchFamily="18" charset="0"/>
                  </a:rPr>
                  <a:t>b</a:t>
                </a:r>
                <a:r>
                  <a:rPr lang="ru-RU" sz="2800" baseline="-25000" dirty="0" err="1"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ru-RU" sz="2800" baseline="-25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800" dirty="0">
                    <a:latin typeface="Times New Roman" pitchFamily="18" charset="0"/>
                    <a:cs typeface="Times New Roman" pitchFamily="18" charset="0"/>
                  </a:rPr>
                  <a:t>), первый член которой число положительное, b</a:t>
                </a:r>
                <a:r>
                  <a:rPr lang="ru-RU" sz="2800" baseline="-25000" dirty="0">
                    <a:latin typeface="Times New Roman" pitchFamily="18" charset="0"/>
                    <a:cs typeface="Times New Roman" pitchFamily="18" charset="0"/>
                  </a:rPr>
                  <a:t>1* </a:t>
                </a:r>
                <a:r>
                  <a:rPr lang="ru-RU" sz="2800" dirty="0">
                    <a:latin typeface="Times New Roman" pitchFamily="18" charset="0"/>
                    <a:cs typeface="Times New Roman" pitchFamily="18" charset="0"/>
                  </a:rPr>
                  <a:t>b</a:t>
                </a:r>
                <a:r>
                  <a:rPr lang="ru-RU" sz="2800" baseline="-250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ru-RU" sz="2800" dirty="0">
                    <a:latin typeface="Times New Roman" pitchFamily="18" charset="0"/>
                    <a:cs typeface="Times New Roman" pitchFamily="18" charset="0"/>
                  </a:rPr>
                  <a:t> = 27, а b</a:t>
                </a:r>
                <a:r>
                  <a:rPr lang="ru-RU" sz="2800" baseline="-25000" dirty="0">
                    <a:latin typeface="Times New Roman" pitchFamily="18" charset="0"/>
                    <a:cs typeface="Times New Roman" pitchFamily="18" charset="0"/>
                  </a:rPr>
                  <a:t>3*</a:t>
                </a:r>
                <a:r>
                  <a:rPr lang="ru-RU" sz="2800" dirty="0">
                    <a:latin typeface="Times New Roman" pitchFamily="18" charset="0"/>
                    <a:cs typeface="Times New Roman" pitchFamily="18" charset="0"/>
                  </a:rPr>
                  <a:t> b</a:t>
                </a:r>
                <a:r>
                  <a:rPr lang="ru-RU" sz="2800" baseline="-25000" dirty="0">
                    <a:latin typeface="Times New Roman" pitchFamily="18" charset="0"/>
                    <a:cs typeface="Times New Roman" pitchFamily="18" charset="0"/>
                  </a:rPr>
                  <a:t>4</a:t>
                </a:r>
                <a:r>
                  <a:rPr lang="ru-RU" sz="2800" dirty="0">
                    <a:latin typeface="Times New Roman" pitchFamily="18" charset="0"/>
                    <a:cs typeface="Times New Roman" pitchFamily="18" charset="0"/>
                  </a:rPr>
                  <a:t> = 1/3. Найдите эти четыре члена геометрической прогрессии.</a:t>
                </a:r>
                <a:endParaRPr lang="ru-RU" sz="2800" dirty="0" smtClean="0">
                  <a:effectLst/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ru-RU" sz="2800" dirty="0" smtClean="0">
                    <a:latin typeface="Times New Roman" pitchFamily="18" charset="0"/>
                    <a:cs typeface="Times New Roman" pitchFamily="18" charset="0"/>
                  </a:rPr>
                  <a:t>Задача №7</a:t>
                </a:r>
              </a:p>
              <a:p>
                <a:r>
                  <a:rPr lang="ru-RU" sz="2800" dirty="0" smtClean="0">
                    <a:latin typeface="Times New Roman" pitchFamily="18" charset="0"/>
                    <a:cs typeface="Times New Roman" pitchFamily="18" charset="0"/>
                  </a:rPr>
                  <a:t>Найдите </a:t>
                </a:r>
                <a:r>
                  <a:rPr lang="ru-RU" sz="2800" dirty="0">
                    <a:latin typeface="Times New Roman" pitchFamily="18" charset="0"/>
                    <a:cs typeface="Times New Roman" pitchFamily="18" charset="0"/>
                  </a:rPr>
                  <a:t>сумму первых шести членов геометрической прогрессии (</a:t>
                </a:r>
                <a:r>
                  <a:rPr lang="ru-RU" sz="2800" dirty="0" err="1">
                    <a:latin typeface="Times New Roman" pitchFamily="18" charset="0"/>
                    <a:cs typeface="Times New Roman" pitchFamily="18" charset="0"/>
                  </a:rPr>
                  <a:t>b</a:t>
                </a:r>
                <a:r>
                  <a:rPr lang="ru-RU" sz="2800" baseline="-25000" dirty="0" err="1"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ru-RU" sz="2800" dirty="0">
                    <a:latin typeface="Times New Roman" pitchFamily="18" charset="0"/>
                    <a:cs typeface="Times New Roman" pitchFamily="18" charset="0"/>
                  </a:rPr>
                  <a:t>), если известно, что </a:t>
                </a:r>
                <a:endParaRPr lang="ru-RU" sz="2800" dirty="0" smtClean="0">
                  <a:effectLst/>
                  <a:latin typeface="Times New Roman" pitchFamily="18" charset="0"/>
                  <a:cs typeface="Times New Roman" pitchFamily="18" charset="0"/>
                </a:endParaRPr>
              </a:p>
              <a:p>
                <a14:m>
                  <m:oMath xmlns:m="http://schemas.openxmlformats.org/officeDocument/2006/math">
                    <m:box>
                      <m:boxPr>
                        <m:ctrlPr>
                          <a:rPr lang="ru-RU" sz="2800" i="1" smtClean="0">
                            <a:latin typeface="Cambria Math"/>
                            <a:cs typeface="Times New Roman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ru-RU" sz="2800" i="1" smtClean="0">
                                <a:latin typeface="Cambria Math"/>
                                <a:cs typeface="Times New Roman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ru-RU" sz="2800" i="1" smtClean="0">
                                    <a:latin typeface="Cambria Math"/>
                                    <a:cs typeface="Times New Roman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b="0" i="1" smtClean="0">
                                    <a:latin typeface="Cambria Math"/>
                                    <a:cs typeface="Times New Roman" pitchFamily="18" charset="0"/>
                                  </a:rPr>
                                  <m:t>𝑏</m:t>
                                </m:r>
                              </m:e>
                              <m:sub>
                                <m:r>
                                  <a:rPr lang="en-US" sz="2800" b="0" i="1" smtClean="0">
                                    <a:latin typeface="Cambria Math"/>
                                    <a:cs typeface="Times New Roman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US" sz="2800" b="0" i="1" smtClean="0">
                                <a:latin typeface="Cambria Math"/>
                                <a:cs typeface="Times New Roman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n-US" sz="2800" b="0" i="1" smtClean="0">
                                    <a:latin typeface="Cambria Math"/>
                                    <a:cs typeface="Times New Roman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b="0" i="1" smtClean="0">
                                    <a:latin typeface="Cambria Math"/>
                                    <a:cs typeface="Times New Roman" pitchFamily="18" charset="0"/>
                                  </a:rPr>
                                  <m:t>𝑏</m:t>
                                </m:r>
                              </m:e>
                              <m:sub>
                                <m:r>
                                  <a:rPr lang="en-US" sz="2800" b="0" i="1" smtClean="0">
                                    <a:latin typeface="Cambria Math"/>
                                    <a:cs typeface="Times New Roman" pitchFamily="18" charset="0"/>
                                  </a:rPr>
                                  <m:t>3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ru-RU" sz="2800" i="1" smtClean="0">
                                    <a:latin typeface="Cambria Math"/>
                                    <a:cs typeface="Times New Roman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b="0" i="1" smtClean="0">
                                    <a:latin typeface="Cambria Math"/>
                                    <a:cs typeface="Times New Roman" pitchFamily="18" charset="0"/>
                                  </a:rPr>
                                  <m:t>𝑏</m:t>
                                </m:r>
                              </m:e>
                              <m:sub>
                                <m:r>
                                  <a:rPr lang="en-US" sz="2800" b="0" i="1" smtClean="0">
                                    <a:latin typeface="Cambria Math"/>
                                    <a:cs typeface="Times New Roman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sz="2800" b="0" i="1" smtClean="0">
                                <a:latin typeface="Cambria Math"/>
                                <a:cs typeface="Times New Roman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n-US" sz="2800" b="0" i="1" smtClean="0">
                                    <a:latin typeface="Cambria Math"/>
                                    <a:cs typeface="Times New Roman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b="0" i="1" smtClean="0">
                                    <a:latin typeface="Cambria Math"/>
                                    <a:cs typeface="Times New Roman" pitchFamily="18" charset="0"/>
                                  </a:rPr>
                                  <m:t>𝑏</m:t>
                                </m:r>
                              </m:e>
                              <m:sub>
                                <m:r>
                                  <a:rPr lang="en-US" sz="2800" b="0" i="1" smtClean="0">
                                    <a:latin typeface="Cambria Math"/>
                                    <a:cs typeface="Times New Roman" pitchFamily="18" charset="0"/>
                                  </a:rPr>
                                  <m:t>2</m:t>
                                </m:r>
                              </m:sub>
                            </m:sSub>
                          </m:den>
                        </m:f>
                      </m:e>
                    </m:box>
                  </m:oMath>
                </a14:m>
                <a:r>
                  <a:rPr lang="ru-RU" sz="2800" dirty="0" smtClean="0"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ru-RU" sz="2800" dirty="0">
                    <a:latin typeface="Times New Roman" pitchFamily="18" charset="0"/>
                    <a:cs typeface="Times New Roman" pitchFamily="18" charset="0"/>
                  </a:rPr>
                  <a:t>4, а 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S</a:t>
                </a:r>
                <a:r>
                  <a:rPr lang="ru-RU" sz="2800" dirty="0" smtClean="0">
                    <a:latin typeface="Times New Roman" pitchFamily="18" charset="0"/>
                    <a:cs typeface="Times New Roman" pitchFamily="18" charset="0"/>
                  </a:rPr>
                  <a:t>=42</a:t>
                </a:r>
                <a:endParaRPr lang="ru-RU" sz="2800" dirty="0"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620688"/>
                <a:ext cx="8496944" cy="4116255"/>
              </a:xfrm>
              <a:prstGeom prst="rect">
                <a:avLst/>
              </a:prstGeom>
              <a:blipFill rotWithShape="1">
                <a:blip r:embed="rId3" cstate="print"/>
                <a:stretch>
                  <a:fillRect l="-1506" t="-1481" r="-10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0" name="Picture 2" descr="D:\Documents\картинки к гиа\1647_small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4783581"/>
            <a:ext cx="1041847" cy="1505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D:\Documents\картинки к гиа\1641_small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08931">
            <a:off x="6129566" y="3919981"/>
            <a:ext cx="838200" cy="1885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D:\Documents\картинки к гиа\1635_small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663985">
            <a:off x="1832585" y="4660049"/>
            <a:ext cx="1006475" cy="1607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16614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950" y="869950"/>
            <a:ext cx="7910513" cy="5118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112477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427624"/>
            <a:ext cx="9144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Знать: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какая последовательность  является геометрической,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формулу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го члена геометрической прогрессии,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формулу  суммы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членов геометрической прогрессии.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428596" y="2027560"/>
            <a:ext cx="842968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Уметь: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выявлять, является ли последовательность геометрической, если да, то находить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вычислять любой член геометрической прогрессии по формуле,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знать свойства членов геометрической прогрессии, применять формулы при решении стандартных задач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</TotalTime>
  <Words>193</Words>
  <Application>Microsoft Office PowerPoint</Application>
  <PresentationFormat>Экран (4:3)</PresentationFormat>
  <Paragraphs>28</Paragraphs>
  <Slides>9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Углы</vt:lpstr>
      <vt:lpstr>Геометрическая прогрессия  в заданиях ОГЭ.     Учитель математики  МБОУ Заворонежская СОШ Толмачева Лариса Анатольевна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Лариса</cp:lastModifiedBy>
  <cp:revision>10</cp:revision>
  <dcterms:created xsi:type="dcterms:W3CDTF">2014-02-28T14:53:27Z</dcterms:created>
  <dcterms:modified xsi:type="dcterms:W3CDTF">2014-11-11T14:36:45Z</dcterms:modified>
</cp:coreProperties>
</file>