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  <p:sldId id="270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00CC"/>
    <a:srgbClr val="CC0099"/>
    <a:srgbClr val="9933FF"/>
    <a:srgbClr val="9900FF"/>
    <a:srgbClr val="D11D2A"/>
    <a:srgbClr val="80121A"/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517A3A-019E-4E1F-BF4E-C44F2C6245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458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BA5FD-BA98-4869-A488-B82CC6BF07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7811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0A2BF-A5E3-4EAE-8054-6836ADE28B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789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E9B672-9EDD-41BE-83E7-7F9E700EF4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105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80428-AB92-4A5A-8413-2B153CAA36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05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0066C-EB0C-405C-A561-CD6289733B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738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0D653-A342-46D5-92D7-8E51346A32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091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47FEB-42F6-41B3-80BE-4A70279D21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34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6D121-8FD7-4E67-943F-2FD8D01C81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108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6CC6C4-8CE3-4ACF-B122-A303111D9A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961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F266E5-88CC-4B51-94B3-65D53CC3BC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681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BC4BFC-4FA0-4D87-A998-3D27EC06A5D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981075"/>
            <a:ext cx="7561263" cy="1470025"/>
          </a:xfrm>
        </p:spPr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FF0000"/>
                </a:solidFill>
              </a:rPr>
              <a:t>«ПРИМЕНЕНИЕ СОВРЕМЕННЫХ ОБРАЗОВАТЕЛЬНЫХ ТЕХНОЛОГИЙ НА УРОКАХ МАТЕМАТИКИ В РАМКАХ ФГОС»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0338" y="3573463"/>
            <a:ext cx="4816475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6600CC"/>
                </a:solidFill>
              </a:rPr>
              <a:t>Учитель математики МБОУ Заворонежская СОШ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6600CC"/>
                </a:solidFill>
              </a:rPr>
              <a:t>Толмачева Л. 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i="1" smtClean="0">
                <a:solidFill>
                  <a:srgbClr val="FF0000"/>
                </a:solidFill>
              </a:rPr>
              <a:t>Здоровьесберегающие технологии.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31913" y="1125538"/>
            <a:ext cx="6173787" cy="36925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rgbClr val="FF0000"/>
                </a:solidFill>
              </a:rPr>
              <a:t>Задачи по теме  «Здоровая математика»:</a:t>
            </a:r>
          </a:p>
          <a:p>
            <a:pPr>
              <a:defRPr/>
            </a:pPr>
            <a:r>
              <a:rPr lang="ru-RU" b="1" i="1" dirty="0">
                <a:solidFill>
                  <a:srgbClr val="FF0000"/>
                </a:solidFill>
              </a:rPr>
              <a:t>Режим дня</a:t>
            </a: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1. Мальчик лёг спать в 10 часов вечера и проснулся в 8 часов утра. Сколько часов спал мальчик? Ведёт ли мальчик здоровый образ жизни, если учесть, что дети должны спать 10 - 11 часов в сутки?  (10 часов, да)</a:t>
            </a:r>
          </a:p>
          <a:p>
            <a:pPr marL="342900" indent="-342900">
              <a:buFontTx/>
              <a:buAutoNum type="arabicPeriod"/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2. Вечерний приём пищи должен состояться не позднее, чем за 2 часа 30 мин до сна. Во сколько нужно поужинать школьнику, если он, соблюдая режим дня, должен утром встать в 7 часов в школу и при этом ночной сон должен длиться 10 часов? (Если ребёнок ужинает позже, нарушается ночной сон, а организм не отдыхает).  (В 18 часов 30 минут</a:t>
            </a:r>
            <a:r>
              <a:rPr lang="ru-RU" dirty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1"/>
          <p:cNvSpPr>
            <a:spLocks noChangeArrowheads="1"/>
          </p:cNvSpPr>
          <p:nvPr/>
        </p:nvSpPr>
        <p:spPr bwMode="auto">
          <a:xfrm>
            <a:off x="755650" y="765175"/>
            <a:ext cx="734536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b="1" i="1">
                <a:solidFill>
                  <a:srgbClr val="FF0000"/>
                </a:solidFill>
              </a:rPr>
              <a:t>Вредные привычки</a:t>
            </a:r>
          </a:p>
          <a:p>
            <a:pPr eaLnBrk="1" hangingPunct="1"/>
            <a:endParaRPr lang="ru-RU" altLang="ru-RU" b="1" i="1">
              <a:solidFill>
                <a:srgbClr val="FF0000"/>
              </a:solidFill>
            </a:endParaRP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Сегодня ученые утверждают, что от последствий курения на планете каждые 15 секунд умирает человек. Сколько человек умирает от последствий курения на планете за один урок?  (180 человек)</a:t>
            </a:r>
          </a:p>
          <a:p>
            <a:pPr eaLnBrk="1" hangingPunct="1"/>
            <a:endParaRPr lang="ru-RU" altLang="ru-RU">
              <a:solidFill>
                <a:srgbClr val="6600CC"/>
              </a:solidFill>
            </a:endParaRPr>
          </a:p>
          <a:p>
            <a:pPr eaLnBrk="1" hangingPunct="1"/>
            <a:r>
              <a:rPr lang="ru-RU" altLang="ru-RU" b="1" i="1">
                <a:solidFill>
                  <a:srgbClr val="FF0000"/>
                </a:solidFill>
              </a:rPr>
              <a:t>Весёлая гигиена</a:t>
            </a:r>
          </a:p>
          <a:p>
            <a:pPr eaLnBrk="1" hangingPunct="1"/>
            <a:endParaRPr lang="ru-RU" altLang="ru-RU" b="1" i="1">
              <a:solidFill>
                <a:srgbClr val="FF0000"/>
              </a:solidFill>
            </a:endParaRP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       Ученик 5-го класса (не из нашей школы) ленился подстригать ногти. К концу учебного года одноклассники стали опасаться садиться с ним за одну парту. До какой длины выросли к этому моменту его ногти, если средняя скорость роста ногтей составляет 0,3 см в месяц, а ленился «неряха» 8 месяцев?  (2,4 см)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i="1" smtClean="0">
                <a:solidFill>
                  <a:srgbClr val="FF0000"/>
                </a:solidFill>
              </a:rPr>
              <a:t>Игровые технологии.</a:t>
            </a:r>
          </a:p>
        </p:txBody>
      </p:sp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539750" y="890588"/>
            <a:ext cx="78486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  <a:p>
            <a:pPr eaLnBrk="1" hangingPunct="1"/>
            <a:r>
              <a:rPr lang="ru-RU" altLang="ru-RU" b="1" i="1">
                <a:solidFill>
                  <a:srgbClr val="FF0000"/>
                </a:solidFill>
              </a:rPr>
              <a:t>Примеры.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1. Начало урока: игровой момент «Отгадай тему урока».</a:t>
            </a:r>
          </a:p>
          <a:p>
            <a:pPr eaLnBrk="1" hangingPunct="1"/>
            <a:r>
              <a:rPr lang="ru-RU" altLang="ru-RU">
                <a:solidFill>
                  <a:srgbClr val="FF0000"/>
                </a:solidFill>
              </a:rPr>
              <a:t>неирвунеа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2.  «Думай и соображай».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  Задание: Расставьте в следующих забавных равенствах запятые: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   57+13=7;         536-336=2;          15*6=9;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   86-47=81,3;      5+208=7,08;        12*50=60. </a:t>
            </a:r>
          </a:p>
          <a:p>
            <a:pPr eaLnBrk="1" hangingPunct="1"/>
            <a:endParaRPr lang="ru-RU" altLang="ru-RU">
              <a:solidFill>
                <a:srgbClr val="7030A0"/>
              </a:solidFill>
            </a:endParaRP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3. Устный фронтальный опрос. Тема: «Длина окружности и площадь круга».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На доске записаны формулы с пропущенными элементами. Задача класса узнать, что это за формула и чего не хватает в записи этой формулы. 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S = π☺             C = 2 π☺ 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S =☺☺²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>
                <a:solidFill>
                  <a:srgbClr val="FF0000"/>
                </a:solidFill>
              </a:rPr>
              <a:t>Задачи на проценты.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4213" y="1341438"/>
            <a:ext cx="7704137" cy="34766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Задача 1</a:t>
            </a:r>
          </a:p>
          <a:p>
            <a:pPr>
              <a:defRPr/>
            </a:pPr>
            <a:endParaRPr lang="ru-RU" sz="2000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В школе 124 ученика изучают французский язык, что составляет 25% от числа всех учеников. Сколько учеников учится в школе? </a:t>
            </a:r>
          </a:p>
          <a:p>
            <a:pPr marL="342900" indent="-342900">
              <a:buFontTx/>
              <a:buAutoNum type="arabicPeriod"/>
              <a:defRPr/>
            </a:pPr>
            <a:endParaRPr lang="ru-RU" sz="2000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Решение:</a:t>
            </a:r>
          </a:p>
          <a:p>
            <a:pPr>
              <a:defRPr/>
            </a:pPr>
            <a:endParaRPr lang="ru-RU" sz="2000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25%=0,25</a:t>
            </a: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1) 124 : 0,25=496 (учащихся)</a:t>
            </a: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Ответ: 496 учащихся учится в школе.</a:t>
            </a:r>
          </a:p>
          <a:p>
            <a:pPr>
              <a:defRPr/>
            </a:pPr>
            <a:endParaRPr lang="ru-RU" sz="2000" dirty="0">
              <a:solidFill>
                <a:srgbClr val="6600CC"/>
              </a:solidFill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852738"/>
            <a:ext cx="2073275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113" y="692150"/>
            <a:ext cx="7200900" cy="4340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Задача 2.</a:t>
            </a:r>
          </a:p>
          <a:p>
            <a:pPr>
              <a:defRPr/>
            </a:pPr>
            <a:endParaRPr lang="ru-RU" sz="2000" b="1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sz="2000" b="1" dirty="0">
                <a:solidFill>
                  <a:srgbClr val="6600CC"/>
                </a:solidFill>
              </a:rPr>
              <a:t> </a:t>
            </a:r>
            <a:r>
              <a:rPr lang="ru-RU" sz="2000" dirty="0">
                <a:solidFill>
                  <a:srgbClr val="6600CC"/>
                </a:solidFill>
              </a:rPr>
              <a:t>Пачка сливочного масла стоит 60 рублей. Пенсионерам магазин делает скидку 5%. Сколько рублей заплатит пенсионер за пачку масла? </a:t>
            </a:r>
          </a:p>
          <a:p>
            <a:pPr>
              <a:defRPr/>
            </a:pPr>
            <a:endParaRPr lang="ru-RU" sz="2000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Решение:</a:t>
            </a:r>
          </a:p>
          <a:p>
            <a:pPr>
              <a:defRPr/>
            </a:pPr>
            <a:endParaRPr lang="ru-RU" sz="2000" dirty="0">
              <a:solidFill>
                <a:srgbClr val="6600CC"/>
              </a:solidFill>
            </a:endParaRPr>
          </a:p>
          <a:p>
            <a:pPr marL="342900" indent="-342900">
              <a:buFontTx/>
              <a:buAutoNum type="arabicParenR"/>
              <a:defRPr/>
            </a:pPr>
            <a:r>
              <a:rPr lang="ru-RU" sz="2000" dirty="0">
                <a:solidFill>
                  <a:srgbClr val="6600CC"/>
                </a:solidFill>
              </a:rPr>
              <a:t>60 ∙0,05=3 (руб.) скидка</a:t>
            </a: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 2) 60-3=57 (руб.) стоит пачка масла со скидкой</a:t>
            </a: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                                                                                               </a:t>
            </a:r>
          </a:p>
          <a:p>
            <a:pPr>
              <a:defRPr/>
            </a:pPr>
            <a:r>
              <a:rPr lang="ru-RU" sz="2000" dirty="0">
                <a:solidFill>
                  <a:srgbClr val="6600CC"/>
                </a:solidFill>
              </a:rPr>
              <a:t>Ответ: 57 рублей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98271">
            <a:off x="6130925" y="2646363"/>
            <a:ext cx="1954213" cy="152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6013" y="765175"/>
            <a:ext cx="5741987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Задача 3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Брюки стоили 850 рублей. После снижения цены они стали стоить   680 рублей. На сколько процентов была снижена цена на брюки?</a:t>
            </a:r>
          </a:p>
          <a:p>
            <a:pPr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Решение: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dirty="0">
                <a:solidFill>
                  <a:srgbClr val="6600CC"/>
                </a:solidFill>
              </a:rPr>
              <a:t>680 : 850=0,8</a:t>
            </a:r>
          </a:p>
          <a:p>
            <a:pPr marL="342900" indent="-342900">
              <a:buFontTx/>
              <a:buAutoNum type="arabicParenR"/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2) 0,8=80% (столько процентов стали стоить брюки)</a:t>
            </a:r>
          </a:p>
          <a:p>
            <a:pPr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3) 100%-80%=20%, значит цена на брюки снижена на 20%</a:t>
            </a:r>
          </a:p>
          <a:p>
            <a:pPr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Ответ: на 20%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9276">
            <a:off x="6407150" y="1857375"/>
            <a:ext cx="2035175" cy="152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755650" y="765175"/>
            <a:ext cx="7451725" cy="433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 i="1">
                <a:solidFill>
                  <a:srgbClr val="FF0000"/>
                </a:solidFill>
              </a:rPr>
              <a:t>Задача 4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В июне 1 кг помидоров стоил 60 рублей. В июле цена помидоров снизилась на 30%, а в августе еще на 50%. Сколько рублей стоил 1 кг помидоров после снижения цены в августе? </a:t>
            </a:r>
          </a:p>
          <a:p>
            <a:pPr eaLnBrk="1" hangingPunct="1"/>
            <a:endParaRPr lang="ru-RU" altLang="ru-RU" sz="2000">
              <a:solidFill>
                <a:srgbClr val="6600CC"/>
              </a:solidFill>
            </a:endParaRP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Решение:</a:t>
            </a: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1) 60 ∙0,3=18 (рублей) составляют 30%</a:t>
            </a: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2) 60-18=42 (руб.) цена после понижения на 30%</a:t>
            </a: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3) 42 ∙0,5=21 (руб) составляет скидка 50%</a:t>
            </a: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4) 42-21=21(руб) цена в августе</a:t>
            </a:r>
          </a:p>
          <a:p>
            <a:pPr eaLnBrk="1" hangingPunct="1"/>
            <a:endParaRPr lang="ru-RU" altLang="ru-RU" sz="2000">
              <a:solidFill>
                <a:srgbClr val="6600CC"/>
              </a:solidFill>
            </a:endParaRPr>
          </a:p>
          <a:p>
            <a:pPr eaLnBrk="1" hangingPunct="1"/>
            <a:r>
              <a:rPr lang="ru-RU" altLang="ru-RU" sz="2000">
                <a:solidFill>
                  <a:srgbClr val="6600CC"/>
                </a:solidFill>
              </a:rPr>
              <a:t>Ответ: 21 рубль.</a:t>
            </a:r>
          </a:p>
          <a:p>
            <a:pPr eaLnBrk="1" hangingPunct="1"/>
            <a:endParaRPr lang="ru-RU" altLang="ru-RU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420938"/>
            <a:ext cx="160972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2"/>
          <p:cNvSpPr>
            <a:spLocks noChangeArrowheads="1"/>
          </p:cNvSpPr>
          <p:nvPr/>
        </p:nvSpPr>
        <p:spPr bwMode="auto">
          <a:xfrm>
            <a:off x="827088" y="908050"/>
            <a:ext cx="7058025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4400" i="1">
                <a:solidFill>
                  <a:srgbClr val="FF0000"/>
                </a:solidFill>
              </a:rPr>
              <a:t>«Если человек в школе не научится творить, то и в жизни он будет только подражать и копировать»</a:t>
            </a:r>
          </a:p>
          <a:p>
            <a:pPr eaLnBrk="1" hangingPunct="1"/>
            <a:r>
              <a:rPr lang="ru-RU" altLang="ru-RU" sz="4400" i="1">
                <a:solidFill>
                  <a:srgbClr val="FF0000"/>
                </a:solidFill>
              </a:rPr>
              <a:t>                          Л.Н.Толстой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1116013" y="549275"/>
            <a:ext cx="6985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b="1" i="1">
                <a:solidFill>
                  <a:srgbClr val="FF0000"/>
                </a:solidFill>
              </a:rPr>
              <a:t>В условиях реализации требований ФГОС ООО наиболее актуальными становятся технологии</a:t>
            </a:r>
            <a:r>
              <a:rPr lang="ru-RU" altLang="ru-RU" sz="2400" b="1" i="1"/>
              <a:t>:</a:t>
            </a:r>
          </a:p>
          <a:p>
            <a:pPr eaLnBrk="1" hangingPunct="1"/>
            <a:endParaRPr lang="ru-RU" altLang="ru-RU" sz="2400"/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1.   Информационно – коммуникационная технология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2.   Проектная технология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3.   Здоровьесберегающие технологии  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4.   Технология проблемного обучения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5.   Технология развивающего обучения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6.    Технология интегрированного обучения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7.    Игровые технологии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8.    Модульная технология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9.    Технологии уровневой дифференциации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10.  Групповые технологии.</a:t>
            </a:r>
          </a:p>
          <a:p>
            <a:pPr eaLnBrk="1" hangingPunct="1"/>
            <a:r>
              <a:rPr lang="ru-RU" altLang="ru-RU">
                <a:solidFill>
                  <a:srgbClr val="9933FF"/>
                </a:solidFill>
              </a:rPr>
              <a:t>11. Традиционные технологии (классно-урочная система)</a:t>
            </a:r>
          </a:p>
          <a:p>
            <a:pPr eaLnBrk="1" hangingPunct="1"/>
            <a:endParaRPr lang="ru-RU" altLang="ru-RU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>
              <a:lnSpc>
                <a:spcPct val="115000"/>
              </a:lnSpc>
            </a:pPr>
            <a:r>
              <a:rPr lang="ru-RU" altLang="ru-RU" sz="3200" b="1" i="1" smtClean="0">
                <a:solidFill>
                  <a:srgbClr val="FF0000"/>
                </a:solidFill>
              </a:rPr>
              <a:t>Развивающие технологии.</a:t>
            </a:r>
            <a:endParaRPr lang="ru-RU" altLang="ru-RU" sz="3200" i="1" smtClean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650" y="1412875"/>
            <a:ext cx="7416800" cy="36925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rgbClr val="FF0000"/>
                </a:solidFill>
              </a:rPr>
              <a:t>Пример.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Показать в течение одной минуты ряд чисел 2; 4; 8; 16; 21, затем убрать </a:t>
            </a: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эти числа и предложить задания.</a:t>
            </a:r>
          </a:p>
          <a:p>
            <a:pPr>
              <a:defRPr/>
            </a:pPr>
            <a:endParaRPr lang="ru-RU" dirty="0">
              <a:solidFill>
                <a:srgbClr val="6600CC"/>
              </a:solidFill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ru-RU" dirty="0">
                <a:solidFill>
                  <a:srgbClr val="6600CC"/>
                </a:solidFill>
              </a:rPr>
              <a:t>Назвать наименьшее (наибольшее) число. </a:t>
            </a:r>
          </a:p>
          <a:p>
            <a:pPr marL="342900" indent="-342900">
              <a:buFontTx/>
              <a:buAutoNum type="arabicPeriod"/>
              <a:defRPr/>
            </a:pPr>
            <a:endParaRPr lang="ru-RU" dirty="0">
              <a:solidFill>
                <a:srgbClr val="6600CC"/>
              </a:solidFill>
            </a:endParaRPr>
          </a:p>
          <a:p>
            <a:pPr marL="342900" indent="-342900">
              <a:buFontTx/>
              <a:buAutoNum type="arabicPeriod" startAt="2"/>
              <a:defRPr/>
            </a:pPr>
            <a:r>
              <a:rPr lang="ru-RU" dirty="0">
                <a:solidFill>
                  <a:srgbClr val="6600CC"/>
                </a:solidFill>
              </a:rPr>
              <a:t>Умножить первое на второе.</a:t>
            </a:r>
          </a:p>
          <a:p>
            <a:pPr marL="342900" indent="-342900">
              <a:buFontTx/>
              <a:buAutoNum type="arabicPeriod" startAt="2"/>
              <a:defRPr/>
            </a:pPr>
            <a:endParaRPr lang="ru-RU" dirty="0">
              <a:solidFill>
                <a:srgbClr val="6600CC"/>
              </a:solidFill>
            </a:endParaRPr>
          </a:p>
          <a:p>
            <a:pPr marL="342900" indent="-342900">
              <a:buFontTx/>
              <a:buAutoNum type="arabicPeriod" startAt="3"/>
              <a:defRPr/>
            </a:pPr>
            <a:r>
              <a:rPr lang="ru-RU" dirty="0">
                <a:solidFill>
                  <a:srgbClr val="6600CC"/>
                </a:solidFill>
              </a:rPr>
              <a:t>Найти лишнее по смыслу, и т. д. </a:t>
            </a:r>
          </a:p>
          <a:p>
            <a:pPr marL="342900" indent="-342900">
              <a:buFontTx/>
              <a:buAutoNum type="arabicPeriod" startAt="3"/>
              <a:defRPr/>
            </a:pPr>
            <a:endParaRPr lang="ru-RU" dirty="0">
              <a:solidFill>
                <a:srgbClr val="6600CC"/>
              </a:solidFill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</a:rPr>
              <a:t>Постепенно объем заданий наращивается.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12738" y="27622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200" b="1" i="1" smtClean="0">
                <a:solidFill>
                  <a:srgbClr val="FF0000"/>
                </a:solidFill>
              </a:rPr>
              <a:t>Технология проблемного обучения.</a:t>
            </a:r>
            <a:br>
              <a:rPr lang="ru-RU" altLang="ru-RU" sz="3200" b="1" i="1" smtClean="0">
                <a:solidFill>
                  <a:srgbClr val="FF0000"/>
                </a:solidFill>
              </a:rPr>
            </a:br>
            <a:r>
              <a:rPr lang="ru-RU" altLang="ru-RU" sz="2000" b="1" i="1" smtClean="0">
                <a:solidFill>
                  <a:srgbClr val="FF0000"/>
                </a:solidFill>
              </a:rPr>
              <a:t>Примеры.</a:t>
            </a:r>
            <a:r>
              <a:rPr lang="ru-RU" altLang="ru-RU" sz="2000" b="1" smtClean="0">
                <a:solidFill>
                  <a:srgbClr val="FF0000"/>
                </a:solidFill>
              </a:rPr>
              <a:t/>
            </a:r>
            <a:br>
              <a:rPr lang="ru-RU" altLang="ru-RU" sz="2000" b="1" smtClean="0">
                <a:solidFill>
                  <a:srgbClr val="FF0000"/>
                </a:solidFill>
              </a:rPr>
            </a:br>
            <a:endParaRPr lang="ru-RU" altLang="ru-RU" sz="2000" b="1" smtClean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8313" y="1412875"/>
            <a:ext cx="7920037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9900FF"/>
                </a:solidFill>
              </a:rPr>
              <a:t>1. Тема «Проценты».    </a:t>
            </a:r>
            <a:r>
              <a:rPr lang="ru-RU" dirty="0">
                <a:solidFill>
                  <a:srgbClr val="9900FF"/>
                </a:solidFill>
              </a:rPr>
              <a:t>В конкурсе участвовали два класса. Из 5 «а» класса – 50% учащихся, а из 5 «б» -   40%. При подсчете оказалось, что количество участников из каждого класса одинаково. Почему?</a:t>
            </a:r>
          </a:p>
          <a:p>
            <a:pPr marL="342900" indent="-342900">
              <a:buFontTx/>
              <a:buAutoNum type="arabicPeriod"/>
              <a:defRPr/>
            </a:pPr>
            <a:endParaRPr lang="ru-RU" dirty="0">
              <a:solidFill>
                <a:srgbClr val="9900FF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9900FF"/>
                </a:solidFill>
              </a:rPr>
              <a:t>2. Тема «Свойства деления». </a:t>
            </a:r>
            <a:r>
              <a:rPr lang="ru-RU" dirty="0">
                <a:solidFill>
                  <a:srgbClr val="9900FF"/>
                </a:solidFill>
              </a:rPr>
              <a:t>Коле дали задание найти значение выражения</a:t>
            </a:r>
          </a:p>
          <a:p>
            <a:pPr>
              <a:defRPr/>
            </a:pPr>
            <a:r>
              <a:rPr lang="ru-RU" dirty="0">
                <a:solidFill>
                  <a:srgbClr val="9900FF"/>
                </a:solidFill>
              </a:rPr>
              <a:t> (37 + 34*5) : (45*3 – 135) .</a:t>
            </a:r>
          </a:p>
          <a:p>
            <a:pPr>
              <a:defRPr/>
            </a:pPr>
            <a:r>
              <a:rPr lang="ru-RU" dirty="0">
                <a:solidFill>
                  <a:srgbClr val="9900FF"/>
                </a:solidFill>
              </a:rPr>
              <a:t>Он  сказал, что найти значение этого выражения нельзя. Прав ли он?</a:t>
            </a:r>
          </a:p>
          <a:p>
            <a:pPr>
              <a:defRPr/>
            </a:pPr>
            <a:endParaRPr lang="ru-RU" dirty="0">
              <a:solidFill>
                <a:srgbClr val="9900FF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9900FF"/>
                </a:solidFill>
              </a:rPr>
              <a:t>3. Тема «Объем прямоугольного параллелепипеда».</a:t>
            </a:r>
          </a:p>
          <a:p>
            <a:pPr>
              <a:defRPr/>
            </a:pPr>
            <a:r>
              <a:rPr lang="ru-RU" dirty="0">
                <a:solidFill>
                  <a:srgbClr val="9900FF"/>
                </a:solidFill>
              </a:rPr>
              <a:t>Длина плавательного бассейна 200 м, а ширина 50 м. В бассейн налили 2 000 000  </a:t>
            </a:r>
          </a:p>
          <a:p>
            <a:pPr>
              <a:defRPr/>
            </a:pPr>
            <a:r>
              <a:rPr lang="ru-RU" dirty="0">
                <a:solidFill>
                  <a:srgbClr val="9900FF"/>
                </a:solidFill>
              </a:rPr>
              <a:t>л. воды. Как вы полагаете, можно ли плыть в этом бассейне?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900113" y="1028700"/>
            <a:ext cx="73437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6600CC"/>
                </a:solidFill>
              </a:rPr>
              <a:t>4.  </a:t>
            </a:r>
            <a:r>
              <a:rPr lang="ru-RU" altLang="ru-RU">
                <a:solidFill>
                  <a:srgbClr val="6600CC"/>
                </a:solidFill>
              </a:rPr>
              <a:t>В легенде рассказывается, что, когда один из помощников Магомета – мудрец  Хозрат Али садился на коня, подошедший человек спросил его:</a:t>
            </a: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- Какое число делится без остатка на 2, 3, 4, 5, 6, 7, 8, 9?</a:t>
            </a: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Мудрец ответил:</a:t>
            </a: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- Умножь число дней в неделе на число дней в месяце (считая, что в месяце 30 дней) и на число месяцев в году.</a:t>
            </a: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Прав ли Хозрат Али? Почему?</a:t>
            </a:r>
          </a:p>
          <a:p>
            <a:pPr eaLnBrk="1" hangingPunct="1"/>
            <a:endParaRPr lang="ru-RU" altLang="ru-RU">
              <a:solidFill>
                <a:srgbClr val="6600CC"/>
              </a:solidFill>
            </a:endParaRPr>
          </a:p>
          <a:p>
            <a:pPr eaLnBrk="1" hangingPunct="1"/>
            <a:r>
              <a:rPr lang="ru-RU" altLang="ru-RU" b="1">
                <a:solidFill>
                  <a:srgbClr val="6600CC"/>
                </a:solidFill>
              </a:rPr>
              <a:t>5. Тема «Площадь треугольника»</a:t>
            </a:r>
          </a:p>
          <a:p>
            <a:pPr eaLnBrk="1" hangingPunct="1"/>
            <a:r>
              <a:rPr lang="ru-RU" altLang="ru-RU">
                <a:solidFill>
                  <a:srgbClr val="6600CC"/>
                </a:solidFill>
              </a:rPr>
              <a:t>«Три маляра должны покрасить фронтон дома в форме прямоугольного    треугольника со сторонами 3м и 4 м. Хватит ли им 1 банки краски, если на ней написано: площадь покрытия 10г/кв.м.?»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468313" y="115888"/>
            <a:ext cx="7848600" cy="480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 b="1" i="1">
                <a:solidFill>
                  <a:srgbClr val="FF0000"/>
                </a:solidFill>
              </a:rPr>
              <a:t>Создание проблемных ситуаций через решение задач на внимание и сравнение</a:t>
            </a: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6. Тема «Сумма углов треугольника» (7 класс):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1) Построить треугольник по трем заданным углам: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1. ∟А=90°, ∟B=60°, ∟С=45°; 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2. ∟А=70°, ∟B=30°, ∟С=50°;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3. ∟А=50°, ∟B=60°, ∟С=70°.</a:t>
            </a:r>
          </a:p>
          <a:p>
            <a:pPr eaLnBrk="1" hangingPunct="1"/>
            <a:r>
              <a:rPr lang="ru-RU" altLang="ru-RU" b="1" i="1">
                <a:solidFill>
                  <a:srgbClr val="FF0000"/>
                </a:solidFill>
              </a:rPr>
              <a:t>Создание проблемных ситуаций через умышленно допущенные учителем ошибки</a:t>
            </a: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7. Тема «Линейные уравнения с одной переменной» (6 класс) 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Решаю быстро уравнение: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(3х + 7) × 2 – 3 = 17; 6х + 14 – 3 = 17; 6х = 17 – 14 – 3;  6х = 0; х = 0.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</a:rPr>
              <a:t>При проверке ответ не сходится. Проблемная ситуация. Ищем ошибку. Дети решают проблему.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971550" y="890588"/>
            <a:ext cx="7272338" cy="437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 i="1">
                <a:solidFill>
                  <a:srgbClr val="FF0000"/>
                </a:solidFill>
              </a:rPr>
              <a:t>8.Тема «Сравнение обыкновенных дробей с одинаковыми числителями»</a:t>
            </a:r>
          </a:p>
          <a:p>
            <a:pPr eaLnBrk="1" hangingPunct="1"/>
            <a:r>
              <a:rPr lang="ru-RU" altLang="ru-RU" sz="2000" b="1" i="1">
                <a:solidFill>
                  <a:srgbClr val="7030A0"/>
                </a:solidFill>
              </a:rPr>
              <a:t>Первый блок заданий: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38*15=570; 16*38=608; найти 2/38 от 608 (ответ 32); найти 2/15 от 570 (ответ 76).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Необходимо спросить у учеников об алгоритме вычислений и получать следующие ответы: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38*15 = 38*10 + 38*10/2 = 380 + 190 = 570.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16*38 = 15*38 + 38; или 16*38 = 16*40 – 72.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Очевидно, что 1/38 от 608 равна 16, значит, 2/38 равны 16*2=32.</a:t>
            </a:r>
          </a:p>
          <a:p>
            <a:pPr eaLnBrk="1" hangingPunct="1"/>
            <a:r>
              <a:rPr lang="ru-RU" altLang="ru-RU" sz="2000" b="1" i="1">
                <a:solidFill>
                  <a:srgbClr val="7030A0"/>
                </a:solidFill>
              </a:rPr>
              <a:t>Второй блок заданий</a:t>
            </a:r>
            <a:r>
              <a:rPr lang="ru-RU" altLang="ru-RU" sz="2000">
                <a:solidFill>
                  <a:srgbClr val="7030A0"/>
                </a:solidFill>
              </a:rPr>
              <a:t>:</a:t>
            </a:r>
          </a:p>
          <a:p>
            <a:pPr eaLnBrk="1" hangingPunct="1"/>
            <a:r>
              <a:rPr lang="ru-RU" altLang="ru-RU" sz="2000">
                <a:solidFill>
                  <a:srgbClr val="7030A0"/>
                </a:solidFill>
              </a:rPr>
              <a:t>218*3=654; найти 1/3 от 654; найти 2/218 от 654; 42*11=462; 2/11 от 462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1476375" y="750888"/>
            <a:ext cx="6551613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 i="1">
                <a:solidFill>
                  <a:srgbClr val="FF0000"/>
                </a:solidFill>
              </a:rPr>
              <a:t>Тема «Формулы сокращённого умножения» (7 класс)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 </a:t>
            </a:r>
            <a:r>
              <a:rPr lang="ru-RU" altLang="ru-RU" b="1">
                <a:solidFill>
                  <a:srgbClr val="7030A0"/>
                </a:solidFill>
              </a:rPr>
              <a:t>Вычисляем (2 × 5)²= 2² × 5² = 100</a:t>
            </a:r>
          </a:p>
          <a:p>
            <a:pPr eaLnBrk="1" hangingPunct="1"/>
            <a:endParaRPr lang="ru-RU" altLang="ru-RU" b="1">
              <a:solidFill>
                <a:srgbClr val="7030A0"/>
              </a:solidFill>
            </a:endParaRP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  (3 × 4)²= 3² × 4² = 9 × 16 = 144</a:t>
            </a:r>
          </a:p>
          <a:p>
            <a:pPr eaLnBrk="1" hangingPunct="1"/>
            <a:endParaRPr lang="ru-RU" altLang="ru-RU" b="1">
              <a:solidFill>
                <a:srgbClr val="7030A0"/>
              </a:solidFill>
            </a:endParaRP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  (3 + 4)² = 3² + 4² = 9 + 16 = 25 </a:t>
            </a: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Попробуйте сосчитать по-другому.</a:t>
            </a:r>
          </a:p>
          <a:p>
            <a:pPr eaLnBrk="1" hangingPunct="1"/>
            <a:endParaRPr lang="ru-RU" altLang="ru-RU" b="1">
              <a:solidFill>
                <a:srgbClr val="7030A0"/>
              </a:solidFill>
            </a:endParaRP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 ( 3 + 4)² =7² = 49</a:t>
            </a: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 Проблемная ситуация создана. Почему разные результаты?</a:t>
            </a:r>
          </a:p>
          <a:p>
            <a:pPr eaLnBrk="1" hangingPunct="1"/>
            <a:endParaRPr lang="ru-RU" altLang="ru-RU" b="1">
              <a:solidFill>
                <a:srgbClr val="7030A0"/>
              </a:solidFill>
            </a:endParaRPr>
          </a:p>
          <a:p>
            <a:pPr eaLnBrk="1" hangingPunct="1"/>
            <a:r>
              <a:rPr lang="ru-RU" altLang="ru-RU" b="1">
                <a:solidFill>
                  <a:srgbClr val="7030A0"/>
                </a:solidFill>
              </a:rPr>
              <a:t> ( 3 +4)² ≠ 3² + 4²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1336</Words>
  <Application>Microsoft Office PowerPoint</Application>
  <PresentationFormat>Экран (4:3)</PresentationFormat>
  <Paragraphs>156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Times New Roman</vt:lpstr>
      <vt:lpstr>Arial</vt:lpstr>
      <vt:lpstr>Calibri</vt:lpstr>
      <vt:lpstr>Оформление по умолчанию</vt:lpstr>
      <vt:lpstr>«ПРИМЕНЕНИЕ СОВРЕМЕННЫХ ОБРАЗОВАТЕЛЬНЫХ ТЕХНОЛОГИЙ НА УРОКАХ МАТЕМАТИКИ В РАМКАХ ФГОС»</vt:lpstr>
      <vt:lpstr>Презентация PowerPoint</vt:lpstr>
      <vt:lpstr>Презентация PowerPoint</vt:lpstr>
      <vt:lpstr>Развивающие технологии.</vt:lpstr>
      <vt:lpstr>Технология проблемного обучения. Примеры. </vt:lpstr>
      <vt:lpstr>Презентация PowerPoint</vt:lpstr>
      <vt:lpstr>Презентация PowerPoint</vt:lpstr>
      <vt:lpstr>Презентация PowerPoint</vt:lpstr>
      <vt:lpstr>Презентация PowerPoint</vt:lpstr>
      <vt:lpstr>Здоровьесберегающие технологии.</vt:lpstr>
      <vt:lpstr>Презентация PowerPoint</vt:lpstr>
      <vt:lpstr>Игровые технологии.</vt:lpstr>
      <vt:lpstr>Задачи на проценты.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Домашний</cp:lastModifiedBy>
  <cp:revision>57</cp:revision>
  <dcterms:created xsi:type="dcterms:W3CDTF">2012-08-12T16:04:58Z</dcterms:created>
  <dcterms:modified xsi:type="dcterms:W3CDTF">2016-12-22T12:23:31Z</dcterms:modified>
</cp:coreProperties>
</file>